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8" r:id="rId5"/>
    <p:sldId id="257" r:id="rId6"/>
    <p:sldId id="259" r:id="rId7"/>
    <p:sldId id="260" r:id="rId8"/>
    <p:sldId id="261" r:id="rId9"/>
    <p:sldId id="262" r:id="rId10"/>
    <p:sldId id="263"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E24A5E-D838-4F48-B4CF-6314DF8FC0D5}"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CB5A-60C6-4319-84B7-77C13C865C93}" type="slidenum">
              <a:rPr lang="en-US" smtClean="0"/>
              <a:t>‹#›</a:t>
            </a:fld>
            <a:endParaRPr lang="en-US"/>
          </a:p>
        </p:txBody>
      </p:sp>
    </p:spTree>
    <p:extLst>
      <p:ext uri="{BB962C8B-B14F-4D97-AF65-F5344CB8AC3E}">
        <p14:creationId xmlns:p14="http://schemas.microsoft.com/office/powerpoint/2010/main" val="395880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24A5E-D838-4F48-B4CF-6314DF8FC0D5}"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CB5A-60C6-4319-84B7-77C13C865C93}" type="slidenum">
              <a:rPr lang="en-US" smtClean="0"/>
              <a:t>‹#›</a:t>
            </a:fld>
            <a:endParaRPr lang="en-US"/>
          </a:p>
        </p:txBody>
      </p:sp>
    </p:spTree>
    <p:extLst>
      <p:ext uri="{BB962C8B-B14F-4D97-AF65-F5344CB8AC3E}">
        <p14:creationId xmlns:p14="http://schemas.microsoft.com/office/powerpoint/2010/main" val="147456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24A5E-D838-4F48-B4CF-6314DF8FC0D5}"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CB5A-60C6-4319-84B7-77C13C865C93}" type="slidenum">
              <a:rPr lang="en-US" smtClean="0"/>
              <a:t>‹#›</a:t>
            </a:fld>
            <a:endParaRPr lang="en-US"/>
          </a:p>
        </p:txBody>
      </p:sp>
    </p:spTree>
    <p:extLst>
      <p:ext uri="{BB962C8B-B14F-4D97-AF65-F5344CB8AC3E}">
        <p14:creationId xmlns:p14="http://schemas.microsoft.com/office/powerpoint/2010/main" val="229236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24A5E-D838-4F48-B4CF-6314DF8FC0D5}"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CB5A-60C6-4319-84B7-77C13C865C93}" type="slidenum">
              <a:rPr lang="en-US" smtClean="0"/>
              <a:t>‹#›</a:t>
            </a:fld>
            <a:endParaRPr lang="en-US"/>
          </a:p>
        </p:txBody>
      </p:sp>
    </p:spTree>
    <p:extLst>
      <p:ext uri="{BB962C8B-B14F-4D97-AF65-F5344CB8AC3E}">
        <p14:creationId xmlns:p14="http://schemas.microsoft.com/office/powerpoint/2010/main" val="334614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24A5E-D838-4F48-B4CF-6314DF8FC0D5}"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CB5A-60C6-4319-84B7-77C13C865C93}" type="slidenum">
              <a:rPr lang="en-US" smtClean="0"/>
              <a:t>‹#›</a:t>
            </a:fld>
            <a:endParaRPr lang="en-US"/>
          </a:p>
        </p:txBody>
      </p:sp>
    </p:spTree>
    <p:extLst>
      <p:ext uri="{BB962C8B-B14F-4D97-AF65-F5344CB8AC3E}">
        <p14:creationId xmlns:p14="http://schemas.microsoft.com/office/powerpoint/2010/main" val="234167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E24A5E-D838-4F48-B4CF-6314DF8FC0D5}" type="datetimeFigureOut">
              <a:rPr lang="en-US" smtClean="0"/>
              <a:t>6/29/2018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ECB5A-60C6-4319-84B7-77C13C865C93}" type="slidenum">
              <a:rPr lang="en-US" smtClean="0"/>
              <a:t>‹#›</a:t>
            </a:fld>
            <a:endParaRPr lang="en-US"/>
          </a:p>
        </p:txBody>
      </p:sp>
    </p:spTree>
    <p:extLst>
      <p:ext uri="{BB962C8B-B14F-4D97-AF65-F5344CB8AC3E}">
        <p14:creationId xmlns:p14="http://schemas.microsoft.com/office/powerpoint/2010/main" val="398380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E24A5E-D838-4F48-B4CF-6314DF8FC0D5}" type="datetimeFigureOut">
              <a:rPr lang="en-US" smtClean="0"/>
              <a:t>6/29/2018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ECB5A-60C6-4319-84B7-77C13C865C93}" type="slidenum">
              <a:rPr lang="en-US" smtClean="0"/>
              <a:t>‹#›</a:t>
            </a:fld>
            <a:endParaRPr lang="en-US"/>
          </a:p>
        </p:txBody>
      </p:sp>
    </p:spTree>
    <p:extLst>
      <p:ext uri="{BB962C8B-B14F-4D97-AF65-F5344CB8AC3E}">
        <p14:creationId xmlns:p14="http://schemas.microsoft.com/office/powerpoint/2010/main" val="51411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E24A5E-D838-4F48-B4CF-6314DF8FC0D5}" type="datetimeFigureOut">
              <a:rPr lang="en-US" smtClean="0"/>
              <a:t>6/29/2018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ECB5A-60C6-4319-84B7-77C13C865C93}" type="slidenum">
              <a:rPr lang="en-US" smtClean="0"/>
              <a:t>‹#›</a:t>
            </a:fld>
            <a:endParaRPr lang="en-US"/>
          </a:p>
        </p:txBody>
      </p:sp>
    </p:spTree>
    <p:extLst>
      <p:ext uri="{BB962C8B-B14F-4D97-AF65-F5344CB8AC3E}">
        <p14:creationId xmlns:p14="http://schemas.microsoft.com/office/powerpoint/2010/main" val="244632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24A5E-D838-4F48-B4CF-6314DF8FC0D5}" type="datetimeFigureOut">
              <a:rPr lang="en-US" smtClean="0"/>
              <a:t>6/29/2018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ECB5A-60C6-4319-84B7-77C13C865C93}" type="slidenum">
              <a:rPr lang="en-US" smtClean="0"/>
              <a:t>‹#›</a:t>
            </a:fld>
            <a:endParaRPr lang="en-US"/>
          </a:p>
        </p:txBody>
      </p:sp>
    </p:spTree>
    <p:extLst>
      <p:ext uri="{BB962C8B-B14F-4D97-AF65-F5344CB8AC3E}">
        <p14:creationId xmlns:p14="http://schemas.microsoft.com/office/powerpoint/2010/main" val="387435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24A5E-D838-4F48-B4CF-6314DF8FC0D5}" type="datetimeFigureOut">
              <a:rPr lang="en-US" smtClean="0"/>
              <a:t>6/29/2018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ECB5A-60C6-4319-84B7-77C13C865C93}" type="slidenum">
              <a:rPr lang="en-US" smtClean="0"/>
              <a:t>‹#›</a:t>
            </a:fld>
            <a:endParaRPr lang="en-US"/>
          </a:p>
        </p:txBody>
      </p:sp>
    </p:spTree>
    <p:extLst>
      <p:ext uri="{BB962C8B-B14F-4D97-AF65-F5344CB8AC3E}">
        <p14:creationId xmlns:p14="http://schemas.microsoft.com/office/powerpoint/2010/main" val="331512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24A5E-D838-4F48-B4CF-6314DF8FC0D5}" type="datetimeFigureOut">
              <a:rPr lang="en-US" smtClean="0"/>
              <a:t>6/29/2018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ECB5A-60C6-4319-84B7-77C13C865C93}" type="slidenum">
              <a:rPr lang="en-US" smtClean="0"/>
              <a:t>‹#›</a:t>
            </a:fld>
            <a:endParaRPr lang="en-US"/>
          </a:p>
        </p:txBody>
      </p:sp>
    </p:spTree>
    <p:extLst>
      <p:ext uri="{BB962C8B-B14F-4D97-AF65-F5344CB8AC3E}">
        <p14:creationId xmlns:p14="http://schemas.microsoft.com/office/powerpoint/2010/main" val="2438549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24A5E-D838-4F48-B4CF-6314DF8FC0D5}" type="datetimeFigureOut">
              <a:rPr lang="en-US" smtClean="0"/>
              <a:t>6/29/2018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ECB5A-60C6-4319-84B7-77C13C865C93}" type="slidenum">
              <a:rPr lang="en-US" smtClean="0"/>
              <a:t>‹#›</a:t>
            </a:fld>
            <a:endParaRPr lang="en-US"/>
          </a:p>
        </p:txBody>
      </p:sp>
    </p:spTree>
    <p:extLst>
      <p:ext uri="{BB962C8B-B14F-4D97-AF65-F5344CB8AC3E}">
        <p14:creationId xmlns:p14="http://schemas.microsoft.com/office/powerpoint/2010/main" val="961498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abrillo.edu/~rnolthenius/events/20180714Christa/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Maps and Schedule for Astro 25 – Summer ‘18</a:t>
            </a:r>
            <a:endParaRPr lang="en-US" dirty="0"/>
          </a:p>
        </p:txBody>
      </p:sp>
      <p:sp>
        <p:nvSpPr>
          <p:cNvPr id="3" name="Subtitle 2"/>
          <p:cNvSpPr>
            <a:spLocks noGrp="1"/>
          </p:cNvSpPr>
          <p:nvPr>
            <p:ph type="subTitle" idx="1"/>
          </p:nvPr>
        </p:nvSpPr>
        <p:spPr/>
        <p:txBody>
          <a:bodyPr/>
          <a:lstStyle/>
          <a:p>
            <a:r>
              <a:rPr lang="en-US" dirty="0" smtClean="0">
                <a:solidFill>
                  <a:schemeClr val="tx1"/>
                </a:solidFill>
              </a:rPr>
              <a:t> Chimney Peak Wilderness Campground</a:t>
            </a:r>
            <a:endParaRPr lang="en-US" dirty="0">
              <a:solidFill>
                <a:schemeClr val="tx1"/>
              </a:solidFill>
            </a:endParaRPr>
          </a:p>
        </p:txBody>
      </p:sp>
    </p:spTree>
    <p:extLst>
      <p:ext uri="{BB962C8B-B14F-4D97-AF65-F5344CB8AC3E}">
        <p14:creationId xmlns:p14="http://schemas.microsoft.com/office/powerpoint/2010/main" val="311903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
            <a:ext cx="9067800" cy="1143000"/>
          </a:xfrm>
        </p:spPr>
        <p:txBody>
          <a:bodyPr>
            <a:noAutofit/>
          </a:bodyPr>
          <a:lstStyle/>
          <a:p>
            <a:r>
              <a:rPr lang="en-US" sz="2800" b="1" dirty="0" smtClean="0"/>
              <a:t>Campsites are along this road. If you get there early, grab some! Look for a red van, and/or the Cabrillo white van</a:t>
            </a:r>
            <a:endParaRPr lang="en-US" sz="2800"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19201"/>
            <a:ext cx="9165771" cy="5638800"/>
          </a:xfrm>
        </p:spPr>
      </p:pic>
    </p:spTree>
    <p:extLst>
      <p:ext uri="{BB962C8B-B14F-4D97-AF65-F5344CB8AC3E}">
        <p14:creationId xmlns:p14="http://schemas.microsoft.com/office/powerpoint/2010/main" val="2883492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295400"/>
          </a:xfrm>
        </p:spPr>
        <p:txBody>
          <a:bodyPr>
            <a:noAutofit/>
          </a:bodyPr>
          <a:lstStyle/>
          <a:p>
            <a:r>
              <a:rPr lang="en-US" sz="2400" b="1" dirty="0" smtClean="0"/>
              <a:t>Ancient Native American pictographs, obsidian, maybe </a:t>
            </a:r>
            <a:r>
              <a:rPr lang="en-US" sz="2400" b="1" dirty="0" err="1" smtClean="0"/>
              <a:t>archeo-astro</a:t>
            </a:r>
            <a:r>
              <a:rPr lang="en-US" sz="2400" b="1" dirty="0" smtClean="0"/>
              <a:t> too?  “X”. Amongst giant granite boulders. Let’s search for all we can find. Scan horizon for where the solstice points would be</a:t>
            </a:r>
            <a:endParaRPr lang="en-US"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62377"/>
            <a:ext cx="7010400" cy="5595624"/>
          </a:xfrm>
        </p:spPr>
      </p:pic>
    </p:spTree>
    <p:extLst>
      <p:ext uri="{BB962C8B-B14F-4D97-AF65-F5344CB8AC3E}">
        <p14:creationId xmlns:p14="http://schemas.microsoft.com/office/powerpoint/2010/main" val="2833489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265238"/>
          </a:xfrm>
        </p:spPr>
        <p:txBody>
          <a:bodyPr>
            <a:noAutofit/>
          </a:bodyPr>
          <a:lstStyle/>
          <a:p>
            <a:r>
              <a:rPr lang="en-US" sz="2400" dirty="0" smtClean="0"/>
              <a:t>Driving back, after Lake Isabella get on Lake Isabella Blvd to </a:t>
            </a:r>
            <a:r>
              <a:rPr lang="en-US" sz="2400" dirty="0" err="1" smtClean="0"/>
              <a:t>Bodfish</a:t>
            </a:r>
            <a:r>
              <a:rPr lang="en-US" sz="2400" dirty="0" smtClean="0"/>
              <a:t>, right turn onto “the old road”= </a:t>
            </a:r>
            <a:r>
              <a:rPr lang="en-US" sz="2400" b="1" dirty="0" smtClean="0"/>
              <a:t>Kern River Canyon Rd. It’s maybe 3 miles down. Parking area will take enough cars, but not marked. Look for </a:t>
            </a:r>
            <a:r>
              <a:rPr lang="en-US" sz="2400" b="1" smtClean="0"/>
              <a:t>Cabrillo van, </a:t>
            </a:r>
            <a:r>
              <a:rPr lang="en-US" sz="2400" b="1" dirty="0" smtClean="0"/>
              <a:t>if we </a:t>
            </a:r>
            <a:r>
              <a:rPr lang="en-US" sz="2400" b="1" smtClean="0"/>
              <a:t>get separated!</a:t>
            </a:r>
            <a:endParaRPr lang="en-US"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88230"/>
            <a:ext cx="8120743" cy="5269770"/>
          </a:xfrm>
        </p:spPr>
      </p:pic>
    </p:spTree>
    <p:extLst>
      <p:ext uri="{BB962C8B-B14F-4D97-AF65-F5344CB8AC3E}">
        <p14:creationId xmlns:p14="http://schemas.microsoft.com/office/powerpoint/2010/main" val="396956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771"/>
            <a:ext cx="8229600" cy="816429"/>
          </a:xfrm>
        </p:spPr>
        <p:txBody>
          <a:bodyPr>
            <a:normAutofit/>
          </a:bodyPr>
          <a:lstStyle/>
          <a:p>
            <a:r>
              <a:rPr lang="en-US" b="1" dirty="0" smtClean="0"/>
              <a:t>Field Trip Schedule</a:t>
            </a:r>
            <a:endParaRPr lang="en-US" b="1" dirty="0"/>
          </a:p>
        </p:txBody>
      </p:sp>
      <p:sp>
        <p:nvSpPr>
          <p:cNvPr id="3" name="Content Placeholder 2"/>
          <p:cNvSpPr>
            <a:spLocks noGrp="1"/>
          </p:cNvSpPr>
          <p:nvPr>
            <p:ph idx="1"/>
          </p:nvPr>
        </p:nvSpPr>
        <p:spPr>
          <a:xfrm>
            <a:off x="304800" y="990600"/>
            <a:ext cx="8610600" cy="5715000"/>
          </a:xfrm>
        </p:spPr>
        <p:txBody>
          <a:bodyPr>
            <a:normAutofit fontScale="40000" lnSpcReduction="20000"/>
          </a:bodyPr>
          <a:lstStyle/>
          <a:p>
            <a:r>
              <a:rPr lang="en-US" sz="4000" b="1" u="sng" dirty="0"/>
              <a:t>Friday - Jul 13</a:t>
            </a:r>
            <a:r>
              <a:rPr lang="en-US" sz="4000" dirty="0"/>
              <a:t> </a:t>
            </a:r>
            <a:br>
              <a:rPr lang="en-US" sz="4000" dirty="0"/>
            </a:br>
            <a:r>
              <a:rPr lang="en-US" sz="4000" dirty="0"/>
              <a:t>* </a:t>
            </a:r>
            <a:r>
              <a:rPr lang="en-US" sz="4000" b="1" dirty="0"/>
              <a:t>6:00pm</a:t>
            </a:r>
            <a:r>
              <a:rPr lang="en-US" sz="4000" dirty="0"/>
              <a:t> - I'll plan to arrive and meet you at the campground. I'm flexible on when you arrive - it's a long drive - 6 </a:t>
            </a:r>
            <a:r>
              <a:rPr lang="en-US" sz="4000" dirty="0" err="1"/>
              <a:t>hrs</a:t>
            </a:r>
            <a:r>
              <a:rPr lang="en-US" sz="4000" dirty="0"/>
              <a:t> and 320 miles. Some of you may not be able to leave early. BUT, if anyone CAN leave early, even a day early, that would be fantastic so they can make sure we have a good spot. </a:t>
            </a:r>
            <a:br>
              <a:rPr lang="en-US" sz="4000" dirty="0"/>
            </a:br>
            <a:r>
              <a:rPr lang="en-US" sz="4000" dirty="0"/>
              <a:t>*</a:t>
            </a:r>
            <a:r>
              <a:rPr lang="en-US" sz="4000" b="1" dirty="0"/>
              <a:t> 7:30pm</a:t>
            </a:r>
            <a:r>
              <a:rPr lang="en-US" sz="4000" dirty="0"/>
              <a:t> - dinner: pasta and romaine salad with home-made dressing, sourdough bread</a:t>
            </a:r>
            <a:br>
              <a:rPr lang="en-US" sz="4000" dirty="0"/>
            </a:br>
            <a:r>
              <a:rPr lang="en-US" sz="4000" dirty="0"/>
              <a:t>* </a:t>
            </a:r>
            <a:r>
              <a:rPr lang="en-US" sz="4000" b="1" dirty="0"/>
              <a:t>8:30pm </a:t>
            </a:r>
            <a:r>
              <a:rPr lang="en-US" sz="4000" dirty="0"/>
              <a:t>Observing session under the darkening sky; summer Milky Way explorations, we'll have at least 2-3 telescopes, and big binoculars</a:t>
            </a:r>
            <a:br>
              <a:rPr lang="en-US" sz="4000" dirty="0"/>
            </a:br>
            <a:r>
              <a:rPr lang="en-US" sz="4000" dirty="0"/>
              <a:t>* </a:t>
            </a:r>
            <a:r>
              <a:rPr lang="en-US" sz="4000" b="1" dirty="0"/>
              <a:t>10:30pm</a:t>
            </a:r>
            <a:r>
              <a:rPr lang="en-US" sz="4000" dirty="0"/>
              <a:t> - micro-lecture on the upcoming </a:t>
            </a:r>
            <a:r>
              <a:rPr lang="en-US" sz="4000" b="1" dirty="0">
                <a:hlinkClick r:id="rId2"/>
              </a:rPr>
              <a:t>Christa Occultation </a:t>
            </a:r>
            <a:r>
              <a:rPr lang="en-US" sz="4000" dirty="0"/>
              <a:t>, which happens in one hour. </a:t>
            </a:r>
            <a:r>
              <a:rPr lang="en-US" sz="4000" dirty="0" err="1"/>
              <a:t>Celestron</a:t>
            </a:r>
            <a:r>
              <a:rPr lang="en-US" sz="4000" dirty="0"/>
              <a:t> scope will be then outfitted with video timing gear. Star charts to locate the target star will be passed out to the other scopes. Students (with instructor help) will decide who will do what duties: smart-phone operation, at-the-eyepiece observation and practice session. The event is just before midnight!</a:t>
            </a:r>
            <a:br>
              <a:rPr lang="en-US" sz="4000" dirty="0"/>
            </a:br>
            <a:r>
              <a:rPr lang="en-US" sz="4000" dirty="0"/>
              <a:t>*</a:t>
            </a:r>
            <a:r>
              <a:rPr lang="en-US" sz="4000" b="1" dirty="0"/>
              <a:t> Midnight</a:t>
            </a:r>
            <a:r>
              <a:rPr lang="en-US" sz="4000" dirty="0"/>
              <a:t> - discuss results, review video recording</a:t>
            </a:r>
          </a:p>
          <a:p>
            <a:r>
              <a:rPr lang="en-US" sz="4000" b="1" u="sng" dirty="0"/>
              <a:t>Saturday - Jul 14</a:t>
            </a:r>
            <a:r>
              <a:rPr lang="en-US" sz="4000" dirty="0"/>
              <a:t/>
            </a:r>
            <a:br>
              <a:rPr lang="en-US" sz="4000" dirty="0"/>
            </a:br>
            <a:r>
              <a:rPr lang="en-US" sz="4000" dirty="0"/>
              <a:t>*</a:t>
            </a:r>
            <a:r>
              <a:rPr lang="en-US" sz="4000" b="1" dirty="0"/>
              <a:t> 7:30am</a:t>
            </a:r>
            <a:r>
              <a:rPr lang="en-US" sz="4000" dirty="0"/>
              <a:t> - begin prep for breakfast. French Crepes! Feel free to have brought along anything from the fridge to donate to the cause (fruit, sour cream, sweets...). If possible let me know ahead of time so I can do smarter shopping on the drive down </a:t>
            </a:r>
            <a:br>
              <a:rPr lang="en-US" sz="4000" dirty="0"/>
            </a:br>
            <a:r>
              <a:rPr lang="en-US" sz="4000" b="1" dirty="0"/>
              <a:t>* 9:30am</a:t>
            </a:r>
            <a:r>
              <a:rPr lang="en-US" sz="4000" dirty="0"/>
              <a:t> - Breakfast should be wrapping up, and we'll have Kirk (aka "</a:t>
            </a:r>
            <a:r>
              <a:rPr lang="en-US" sz="4000" dirty="0" err="1"/>
              <a:t>Cap'n</a:t>
            </a:r>
            <a:r>
              <a:rPr lang="en-US" sz="4000" dirty="0"/>
              <a:t> Kirk") helping us with solar filtered telescope viewing of the sun. I'll micro-lecture on the sun</a:t>
            </a:r>
            <a:br>
              <a:rPr lang="en-US" sz="4000" dirty="0"/>
            </a:br>
            <a:r>
              <a:rPr lang="en-US" sz="4000" b="1" dirty="0"/>
              <a:t>* 10:45am</a:t>
            </a:r>
            <a:r>
              <a:rPr lang="en-US" sz="4000" dirty="0"/>
              <a:t> or so - we'll plan to begin our hikes and explorations. I'm still planning exactly what spots we want to go to. Options include doing the </a:t>
            </a:r>
            <a:r>
              <a:rPr lang="en-US" sz="4000" dirty="0" err="1"/>
              <a:t>archeo</a:t>
            </a:r>
            <a:r>
              <a:rPr lang="en-US" sz="4000" dirty="0"/>
              <a:t>-astronomy site in the Lamont Meadow area (if not today, </a:t>
            </a:r>
            <a:r>
              <a:rPr lang="en-US" sz="4000" dirty="0" smtClean="0"/>
              <a:t>then definitely </a:t>
            </a:r>
            <a:r>
              <a:rPr lang="en-US" sz="4000" dirty="0"/>
              <a:t>Sunday on the return drive, before getting to Remington Hot Springs), then to the Kern River above Lake Isabella. Or we could hike part of the Pacific Crest trail for larger views and geology lectures involving the larger Sierra and Basin and Range desert region. </a:t>
            </a:r>
            <a:br>
              <a:rPr lang="en-US" sz="4000" dirty="0"/>
            </a:br>
            <a:r>
              <a:rPr lang="en-US" sz="4000" dirty="0"/>
              <a:t>* </a:t>
            </a:r>
            <a:r>
              <a:rPr lang="en-US" sz="4000" b="1" dirty="0"/>
              <a:t>by 5:30pm</a:t>
            </a:r>
            <a:r>
              <a:rPr lang="en-US" sz="4000" dirty="0"/>
              <a:t> - Return to camp, some rest and relaxation time as I start to prepare for dinner</a:t>
            </a:r>
            <a:r>
              <a:rPr lang="en-US" dirty="0"/>
              <a:t>.</a:t>
            </a:r>
          </a:p>
        </p:txBody>
      </p:sp>
    </p:spTree>
    <p:extLst>
      <p:ext uri="{BB962C8B-B14F-4D97-AF65-F5344CB8AC3E}">
        <p14:creationId xmlns:p14="http://schemas.microsoft.com/office/powerpoint/2010/main" val="1506859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838200"/>
            <a:ext cx="8610600" cy="5943600"/>
          </a:xfrm>
        </p:spPr>
        <p:txBody>
          <a:bodyPr>
            <a:normAutofit fontScale="85000" lnSpcReduction="20000"/>
          </a:bodyPr>
          <a:lstStyle/>
          <a:p>
            <a:r>
              <a:rPr lang="en-US" b="1" u="sng" dirty="0"/>
              <a:t>Sunday - July 15</a:t>
            </a:r>
            <a:r>
              <a:rPr lang="en-US" dirty="0"/>
              <a:t/>
            </a:r>
            <a:br>
              <a:rPr lang="en-US" dirty="0"/>
            </a:br>
            <a:r>
              <a:rPr lang="en-US" dirty="0"/>
              <a:t>*</a:t>
            </a:r>
            <a:r>
              <a:rPr lang="en-US" b="1" dirty="0"/>
              <a:t> 7:30am</a:t>
            </a:r>
            <a:r>
              <a:rPr lang="en-US" dirty="0"/>
              <a:t> - Breakfast prep, eating by 8am. Cowboy toast, black </a:t>
            </a:r>
            <a:r>
              <a:rPr lang="en-US" dirty="0" smtClean="0"/>
              <a:t>beans </a:t>
            </a:r>
            <a:r>
              <a:rPr lang="en-US" dirty="0"/>
              <a:t>and </a:t>
            </a:r>
            <a:r>
              <a:rPr lang="en-US" dirty="0" err="1"/>
              <a:t>veges</a:t>
            </a:r>
            <a:r>
              <a:rPr lang="en-US" dirty="0"/>
              <a:t>, burrito wraps, scrambled eggs</a:t>
            </a:r>
            <a:br>
              <a:rPr lang="en-US" dirty="0"/>
            </a:br>
            <a:r>
              <a:rPr lang="en-US" b="1" dirty="0"/>
              <a:t>* </a:t>
            </a:r>
            <a:r>
              <a:rPr lang="en-US" b="1" dirty="0" smtClean="0"/>
              <a:t>9:00am</a:t>
            </a:r>
            <a:r>
              <a:rPr lang="en-US" dirty="0" smtClean="0"/>
              <a:t> </a:t>
            </a:r>
            <a:r>
              <a:rPr lang="en-US" dirty="0"/>
              <a:t>- Micro lecture nearby on planetary processes</a:t>
            </a:r>
            <a:br>
              <a:rPr lang="en-US" dirty="0"/>
            </a:br>
            <a:r>
              <a:rPr lang="en-US" b="1" dirty="0"/>
              <a:t>* </a:t>
            </a:r>
            <a:r>
              <a:rPr lang="en-US" b="1" dirty="0" smtClean="0"/>
              <a:t>10:30 am</a:t>
            </a:r>
            <a:r>
              <a:rPr lang="en-US" dirty="0" smtClean="0"/>
              <a:t> </a:t>
            </a:r>
            <a:r>
              <a:rPr lang="en-US" dirty="0"/>
              <a:t>- be </a:t>
            </a:r>
            <a:r>
              <a:rPr lang="en-US" dirty="0" smtClean="0"/>
              <a:t>packed </a:t>
            </a:r>
            <a:r>
              <a:rPr lang="en-US" dirty="0"/>
              <a:t>up </a:t>
            </a:r>
            <a:br>
              <a:rPr lang="en-US" dirty="0"/>
            </a:br>
            <a:r>
              <a:rPr lang="en-US" dirty="0"/>
              <a:t>* </a:t>
            </a:r>
            <a:r>
              <a:rPr lang="en-US" b="1" dirty="0"/>
              <a:t>10:30am</a:t>
            </a:r>
            <a:r>
              <a:rPr lang="en-US" dirty="0"/>
              <a:t> or so, Start drive down from camp, down to Remington Hot Springs (~40 min drive) for our final official session</a:t>
            </a:r>
            <a:r>
              <a:rPr lang="en-US" dirty="0" smtClean="0"/>
              <a:t>. Short but steep hike down to the river and springs. </a:t>
            </a:r>
            <a:r>
              <a:rPr lang="en-US" dirty="0"/>
              <a:t>Enjoy the hot springs, enjoy cold dips in the Kern River bordering the hot pools. Last micro-lectures. </a:t>
            </a:r>
            <a:endParaRPr lang="en-US" dirty="0" smtClean="0"/>
          </a:p>
          <a:p>
            <a:r>
              <a:rPr lang="en-US" dirty="0" smtClean="0"/>
              <a:t>Remington </a:t>
            </a:r>
            <a:r>
              <a:rPr lang="en-US" dirty="0"/>
              <a:t>Hot Springs is not commercial, just a lovingly constructed set of hot pools from natural hot springs. It's a popular place and expect we'll have to share the pools with others. Be friendly and neighborly! </a:t>
            </a:r>
            <a:endParaRPr lang="en-US" dirty="0" smtClean="0"/>
          </a:p>
          <a:p>
            <a:r>
              <a:rPr lang="en-US" dirty="0" smtClean="0"/>
              <a:t>After </a:t>
            </a:r>
            <a:r>
              <a:rPr lang="en-US" dirty="0"/>
              <a:t>we're officially done with the last lecture, I'll hand out the take-home final exams and give instructions, and then you're free to have a good trip back to Santa Cruz</a:t>
            </a:r>
            <a:r>
              <a:rPr lang="en-US" dirty="0" smtClean="0"/>
              <a:t>.</a:t>
            </a:r>
            <a:r>
              <a:rPr lang="en-US" dirty="0"/>
              <a:t> </a:t>
            </a:r>
          </a:p>
          <a:p>
            <a:endParaRPr lang="en-US" dirty="0"/>
          </a:p>
        </p:txBody>
      </p:sp>
    </p:spTree>
    <p:extLst>
      <p:ext uri="{BB962C8B-B14F-4D97-AF65-F5344CB8AC3E}">
        <p14:creationId xmlns:p14="http://schemas.microsoft.com/office/powerpoint/2010/main" val="821794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295400"/>
          </a:xfrm>
        </p:spPr>
        <p:txBody>
          <a:bodyPr>
            <a:noAutofit/>
          </a:bodyPr>
          <a:lstStyle/>
          <a:p>
            <a:r>
              <a:rPr lang="en-US" sz="2400" b="1" dirty="0" smtClean="0"/>
              <a:t>Take Hwy 1 to Salinas Rd, then angle right onto Hall Rd and right through Las Lomas, turn right at San Miguel </a:t>
            </a:r>
            <a:r>
              <a:rPr lang="en-US" sz="2400" b="1" dirty="0" err="1" smtClean="0"/>
              <a:t>Cyn</a:t>
            </a:r>
            <a:r>
              <a:rPr lang="en-US" sz="2400" b="1" dirty="0" smtClean="0"/>
              <a:t> Rd to </a:t>
            </a:r>
            <a:r>
              <a:rPr lang="en-US" sz="2400" b="1" dirty="0" err="1" smtClean="0"/>
              <a:t>Prunedale</a:t>
            </a:r>
            <a:r>
              <a:rPr lang="en-US" sz="2400" b="1" dirty="0" smtClean="0"/>
              <a:t> and Hwy 101 </a:t>
            </a:r>
            <a:r>
              <a:rPr lang="en-US" sz="2400" b="1" smtClean="0"/>
              <a:t>and drive </a:t>
            </a:r>
            <a:r>
              <a:rPr lang="en-US" sz="2400" b="1" err="1"/>
              <a:t>s</a:t>
            </a:r>
            <a:r>
              <a:rPr lang="en-US" sz="2400" b="1" smtClean="0"/>
              <a:t>outh on Hwy </a:t>
            </a:r>
            <a:r>
              <a:rPr lang="en-US" sz="2400" b="1" dirty="0" smtClean="0"/>
              <a:t>101</a:t>
            </a:r>
            <a:endParaRPr lang="en-US"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71" y="1371601"/>
            <a:ext cx="6650181" cy="5486400"/>
          </a:xfrm>
        </p:spPr>
      </p:pic>
    </p:spTree>
    <p:extLst>
      <p:ext uri="{BB962C8B-B14F-4D97-AF65-F5344CB8AC3E}">
        <p14:creationId xmlns:p14="http://schemas.microsoft.com/office/powerpoint/2010/main" val="4273115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265238"/>
          </a:xfrm>
        </p:spPr>
        <p:txBody>
          <a:bodyPr>
            <a:noAutofit/>
          </a:bodyPr>
          <a:lstStyle/>
          <a:p>
            <a:r>
              <a:rPr lang="en-US" sz="3200" dirty="0" smtClean="0"/>
              <a:t>At Paso Robles, get on Hwy 46 East, stay on it, passing over Lost Hills and I-5, through Wasco, to I-99 and go south on I-99 to Bakersfield</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6" y="1752601"/>
            <a:ext cx="9097655" cy="5105400"/>
          </a:xfrm>
        </p:spPr>
      </p:pic>
    </p:spTree>
    <p:extLst>
      <p:ext uri="{BB962C8B-B14F-4D97-AF65-F5344CB8AC3E}">
        <p14:creationId xmlns:p14="http://schemas.microsoft.com/office/powerpoint/2010/main" val="1090402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676400"/>
          </a:xfrm>
        </p:spPr>
        <p:txBody>
          <a:bodyPr>
            <a:noAutofit/>
          </a:bodyPr>
          <a:lstStyle/>
          <a:p>
            <a:r>
              <a:rPr lang="en-US" sz="3200" b="1" dirty="0" smtClean="0"/>
              <a:t>Look for exit onto Hwy 204, then merge onto Hwy 178 and stay on it into the mountains. Be sure you pass Lake Isabella with the lake on your LEFT</a:t>
            </a:r>
            <a:endParaRPr lang="en-US" sz="3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828801"/>
            <a:ext cx="9110869" cy="5029200"/>
          </a:xfrm>
        </p:spPr>
      </p:pic>
    </p:spTree>
    <p:extLst>
      <p:ext uri="{BB962C8B-B14F-4D97-AF65-F5344CB8AC3E}">
        <p14:creationId xmlns:p14="http://schemas.microsoft.com/office/powerpoint/2010/main" val="1654187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normAutofit fontScale="90000"/>
          </a:bodyPr>
          <a:lstStyle/>
          <a:p>
            <a:r>
              <a:rPr lang="en-US" b="1" dirty="0" smtClean="0"/>
              <a:t>Watch for sign for “Chimney Peak Wilderness” on the left. That’s Canebrake Rd.</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721275"/>
            <a:ext cx="8610600" cy="5136725"/>
          </a:xfrm>
        </p:spPr>
      </p:pic>
    </p:spTree>
    <p:extLst>
      <p:ext uri="{BB962C8B-B14F-4D97-AF65-F5344CB8AC3E}">
        <p14:creationId xmlns:p14="http://schemas.microsoft.com/office/powerpoint/2010/main" val="3458799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274638"/>
            <a:ext cx="3200400" cy="6507162"/>
          </a:xfrm>
        </p:spPr>
        <p:txBody>
          <a:bodyPr>
            <a:normAutofit fontScale="90000"/>
          </a:bodyPr>
          <a:lstStyle/>
          <a:p>
            <a:r>
              <a:rPr lang="en-US" dirty="0" smtClean="0"/>
              <a:t>10.8 miles up Canebrake Rd you’ll be in a small valley and an obvious sign on your right says “Chimney Peak Campground”.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72" y="1123968"/>
            <a:ext cx="5965371" cy="5798660"/>
          </a:xfrm>
        </p:spPr>
      </p:pic>
    </p:spTree>
    <p:extLst>
      <p:ext uri="{BB962C8B-B14F-4D97-AF65-F5344CB8AC3E}">
        <p14:creationId xmlns:p14="http://schemas.microsoft.com/office/powerpoint/2010/main" val="4145147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66800"/>
          </a:xfrm>
        </p:spPr>
        <p:txBody>
          <a:bodyPr>
            <a:normAutofit fontScale="90000"/>
          </a:bodyPr>
          <a:lstStyle/>
          <a:p>
            <a:r>
              <a:rPr lang="en-US" dirty="0" smtClean="0"/>
              <a:t>Here’s the turnoff sign, into the campground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18507"/>
            <a:ext cx="7696200" cy="5772150"/>
          </a:xfrm>
        </p:spPr>
      </p:pic>
    </p:spTree>
    <p:extLst>
      <p:ext uri="{BB962C8B-B14F-4D97-AF65-F5344CB8AC3E}">
        <p14:creationId xmlns:p14="http://schemas.microsoft.com/office/powerpoint/2010/main" val="885066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293</Words>
  <Application>Microsoft Office PowerPoint</Application>
  <PresentationFormat>On-screen Show (4:3)</PresentationFormat>
  <Paragraphs>17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Maps and Schedule for Astro 25 – Summer ‘18</vt:lpstr>
      <vt:lpstr>Field Trip Schedule</vt:lpstr>
      <vt:lpstr>PowerPoint Presentation</vt:lpstr>
      <vt:lpstr>Take Hwy 1 to Salinas Rd, then angle right onto Hall Rd and right through Las Lomas, turn right at San Miguel Cyn Rd to Prunedale and Hwy 101 and drive south on Hwy 101</vt:lpstr>
      <vt:lpstr>At Paso Robles, get on Hwy 46 East, stay on it, passing over Lost Hills and I-5, through Wasco, to I-99 and go south on I-99 to Bakersfield</vt:lpstr>
      <vt:lpstr>Look for exit onto Hwy 204, then merge onto Hwy 178 and stay on it into the mountains. Be sure you pass Lake Isabella with the lake on your LEFT</vt:lpstr>
      <vt:lpstr>Watch for sign for “Chimney Peak Wilderness” on the left. That’s Canebrake Rd.</vt:lpstr>
      <vt:lpstr>10.8 miles up Canebrake Rd you’ll be in a small valley and an obvious sign on your right says “Chimney Peak Campground”.  </vt:lpstr>
      <vt:lpstr>Here’s the turnoff sign, into the campground</vt:lpstr>
      <vt:lpstr>Campsites are along this road. If you get there early, grab some! Look for a red van, and/or the Cabrillo white van</vt:lpstr>
      <vt:lpstr>Ancient Native American pictographs, obsidian, maybe archeo-astro too?  “X”. Amongst giant granite boulders. Let’s search for all we can find. Scan horizon for where the solstice points would be</vt:lpstr>
      <vt:lpstr>Driving back, after Lake Isabella get on Lake Isabella Blvd to Bodfish, right turn onto “the old road”= Kern River Canyon Rd. It’s maybe 3 miles down. Parking area will take enough cars, but not marked. Look for Cabrillo van, if we get separated!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 Packet for Astro 25 – Summer ‘18</dc:title>
  <dc:creator>Observatory</dc:creator>
  <cp:lastModifiedBy>Observatory</cp:lastModifiedBy>
  <cp:revision>12</cp:revision>
  <dcterms:created xsi:type="dcterms:W3CDTF">2018-06-29T23:23:07Z</dcterms:created>
  <dcterms:modified xsi:type="dcterms:W3CDTF">2018-06-30T05:50:40Z</dcterms:modified>
</cp:coreProperties>
</file>